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Unbounded"/>
      <p:regular r:id="rId18"/>
    </p:embeddedFont>
    <p:embeddedFont>
      <p:font typeface="Unbounded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64181"/>
            <a:ext cx="7556421" cy="354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Parallel Algorithm for Updating Multi-Objective Shortest Path in Dynamic Networks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482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Implementation and Analysis Using MPI, OpenMP/OpenCL, and METIS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56629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Muhamad Mubeen - 21I0794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18434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Anas Imran - 21I2520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8023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Muhammad Faizan Niazi - 22I1356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487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9620" y="3355062"/>
            <a:ext cx="9750385" cy="687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Conclusion and Future Work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769620" y="4371975"/>
            <a:ext cx="13091160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paper contributes to the PDC Project.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69620" y="4971098"/>
            <a:ext cx="13091160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Future work includes handling edge deletions. Exploring hybrid parallelism is another avenue.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69620" y="5570220"/>
            <a:ext cx="13091160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Applying the algorithm to other domains is also planned.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69620" y="6279237"/>
            <a:ext cx="4143851" cy="725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700"/>
              </a:lnSpc>
              <a:buNone/>
            </a:pPr>
            <a:r>
              <a:rPr lang="en-US" sz="5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5700" dirty="0"/>
          </a:p>
        </p:txBody>
      </p:sp>
      <p:sp>
        <p:nvSpPr>
          <p:cNvPr id="8" name="Text 5"/>
          <p:cNvSpPr/>
          <p:nvPr/>
        </p:nvSpPr>
        <p:spPr>
          <a:xfrm>
            <a:off x="1467088" y="7279719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Edge Deletions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5243274" y="6279237"/>
            <a:ext cx="4143851" cy="725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700"/>
              </a:lnSpc>
              <a:buNone/>
            </a:pPr>
            <a:r>
              <a:rPr lang="en-US" sz="5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5700" dirty="0"/>
          </a:p>
        </p:txBody>
      </p:sp>
      <p:sp>
        <p:nvSpPr>
          <p:cNvPr id="10" name="Text 7"/>
          <p:cNvSpPr/>
          <p:nvPr/>
        </p:nvSpPr>
        <p:spPr>
          <a:xfrm>
            <a:off x="5746075" y="7279719"/>
            <a:ext cx="3138249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Hybrid Parallelism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9716929" y="6279237"/>
            <a:ext cx="4143851" cy="725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700"/>
              </a:lnSpc>
              <a:buNone/>
            </a:pPr>
            <a:r>
              <a:rPr lang="en-US" sz="5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N</a:t>
            </a:r>
            <a:endParaRPr lang="en-US" sz="5700" dirty="0"/>
          </a:p>
        </p:txBody>
      </p:sp>
      <p:sp>
        <p:nvSpPr>
          <p:cNvPr id="12" name="Text 9"/>
          <p:cNvSpPr/>
          <p:nvPr/>
        </p:nvSpPr>
        <p:spPr>
          <a:xfrm>
            <a:off x="10414397" y="7279719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More Domains</a:t>
            </a:r>
            <a:endParaRPr lang="en-US" sz="21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6253" y="391239"/>
            <a:ext cx="5303639" cy="443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Questions and Answers</a:t>
            </a:r>
            <a:endParaRPr lang="en-US" sz="2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5018" y="1117997"/>
            <a:ext cx="6720245" cy="67202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4890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1640" y="3231594"/>
            <a:ext cx="11545133" cy="662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Introduction to Dynamic Networks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41640" y="4211598"/>
            <a:ext cx="13147119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Dynamic networks are vital in many applications. These include drone delivery and traffic management.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41640" y="4789051"/>
            <a:ext cx="13147119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Updating shortest paths efficiently is a challenge. Especially in large, time-varying networks.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41640" y="5366504"/>
            <a:ext cx="13147119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Parallel algorithms are needed for scalability. They also address computational complexity.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41640" y="6182320"/>
            <a:ext cx="476726" cy="476726"/>
          </a:xfrm>
          <a:prstGeom prst="roundRect">
            <a:avLst>
              <a:gd name="adj" fmla="val 1867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430179" y="6182320"/>
            <a:ext cx="3552587" cy="662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Real-World Applications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430179" y="6971586"/>
            <a:ext cx="3552587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Drone delivery, traffic management.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5194578" y="6182320"/>
            <a:ext cx="476726" cy="476726"/>
          </a:xfrm>
          <a:prstGeom prst="roundRect">
            <a:avLst>
              <a:gd name="adj" fmla="val 1867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883116" y="6182320"/>
            <a:ext cx="2943820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Efficient Updates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5883116" y="6640473"/>
            <a:ext cx="3552587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Handle time-varying networks.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9647515" y="6182320"/>
            <a:ext cx="476726" cy="476726"/>
          </a:xfrm>
          <a:prstGeom prst="roundRect">
            <a:avLst>
              <a:gd name="adj" fmla="val 1867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336054" y="6182320"/>
            <a:ext cx="3170158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Parallel Algorithms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0336054" y="6640473"/>
            <a:ext cx="3552587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Address scalability needs.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41884"/>
            <a:ext cx="127343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Problem Statement: MOSP vs. SOSP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042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paper tackles Single-Objective Shortest Path (SOSP). It also tackles Multi-Objective Shortest Path (MOSP).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52234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MOSP is more complex than SOSP. Multiple objectives exist, like time vs. energy.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403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focus is on incremental networks. These are networks that grow over time.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852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SOSP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55664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Single-Objective Shortest Path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49852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MOSP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332928" y="55664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Multi-Objective Shortest Path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872067" y="4985266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Incremental Networks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2067" y="592074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Networks that grow with time.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86577"/>
            <a:ext cx="64204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Key Contributions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23551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paper offers several key contributions to the field.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285357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 presents a parallel SOSP-update algorithm. Also a novel heuristic algorithm for MOSP.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383452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Shared-memory parallel implementation using C++. Validated on real and synthetic networks.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815483"/>
            <a:ext cx="3664863" cy="1177528"/>
          </a:xfrm>
          <a:prstGeom prst="roundRect">
            <a:avLst>
              <a:gd name="adj" fmla="val 809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14624" y="5049917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Parallel SOSP-update</a:t>
            </a:r>
            <a:endParaRPr lang="en-US" sz="2200" dirty="0"/>
          </a:p>
        </p:txBody>
      </p:sp>
      <p:sp>
        <p:nvSpPr>
          <p:cNvPr id="9" name="Shape 6"/>
          <p:cNvSpPr/>
          <p:nvPr/>
        </p:nvSpPr>
        <p:spPr>
          <a:xfrm>
            <a:off x="10171867" y="4815483"/>
            <a:ext cx="3664863" cy="1177528"/>
          </a:xfrm>
          <a:prstGeom prst="roundRect">
            <a:avLst>
              <a:gd name="adj" fmla="val 809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406301" y="5049917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Novel Heuristic Algorithm</a:t>
            </a:r>
            <a:endParaRPr lang="en-US" sz="2200" dirty="0"/>
          </a:p>
        </p:txBody>
      </p:sp>
      <p:sp>
        <p:nvSpPr>
          <p:cNvPr id="11" name="Shape 8"/>
          <p:cNvSpPr/>
          <p:nvPr/>
        </p:nvSpPr>
        <p:spPr>
          <a:xfrm>
            <a:off x="6280190" y="6219825"/>
            <a:ext cx="7556421" cy="823198"/>
          </a:xfrm>
          <a:prstGeom prst="roundRect">
            <a:avLst>
              <a:gd name="adj" fmla="val 1157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14624" y="6454259"/>
            <a:ext cx="57977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Shared-Memory Implementation</a:t>
            </a:r>
            <a:endParaRPr lang="en-US" sz="2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6875" y="884039"/>
            <a:ext cx="7710249" cy="1280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Proposed Parallelization Strategy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6875" y="2471380"/>
            <a:ext cx="7710249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parallelization strategy involves three key components.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16875" y="3029426"/>
            <a:ext cx="7710249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MPI handles inter-node communication. OpenMP/OpenCL manages intra-node parallelism.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16875" y="3915132"/>
            <a:ext cx="7710249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METIS partitions the graph efficiently.</a:t>
            </a:r>
            <a:endParaRPr lang="en-US" sz="16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75" y="4509016"/>
            <a:ext cx="511969" cy="51196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433632" y="4473178"/>
            <a:ext cx="2560320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MPI</a:t>
            </a:r>
            <a:endParaRPr lang="en-US" sz="20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75" y="5671304"/>
            <a:ext cx="511969" cy="51196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33632" y="5635466"/>
            <a:ext cx="2735461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OpenMP/OpenCL</a:t>
            </a:r>
            <a:endParaRPr lang="en-US" sz="20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875" y="6833592"/>
            <a:ext cx="511969" cy="51196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433632" y="6797754"/>
            <a:ext cx="2560320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METIS</a:t>
            </a: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45908"/>
            <a:ext cx="103529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Implementation Plan: Phases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0831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implementation consists of four key phases. Each phase plays a crucial role in achieving efficient and scalable updates.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326368"/>
            <a:ext cx="3005495" cy="185749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4673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Preprocessing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957768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Balanced graph partitions using METIS.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446" y="3326368"/>
            <a:ext cx="3005614" cy="185749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139446" y="54673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SOSP-update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4139446" y="5957768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Parallel processing with MPI and OpenMP/OpenCL.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221" y="3326368"/>
            <a:ext cx="3005614" cy="185749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85221" y="54673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MOSP Updates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485221" y="5957768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Applying the proposed heuristic algorithm.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0997" y="3326368"/>
            <a:ext cx="3005614" cy="185749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830997" y="54673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Testing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830997" y="5957768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Validated on real and synthetic data.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234" y="571381"/>
            <a:ext cx="9266873" cy="649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Scalability Analysis: Metrics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7234" y="1636157"/>
            <a:ext cx="131759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Scalability is evaluated by comparing performance metrics.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7234" y="2202299"/>
            <a:ext cx="131759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These include execution time, speedup, and efficiency. Comparisons are made across different implementations.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7234" y="2768441"/>
            <a:ext cx="131759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Weak and strong scaling are analyzed. Results are visualized using graphs.</a:t>
            </a:r>
            <a:endParaRPr lang="en-US" sz="16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2444" y="4074676"/>
            <a:ext cx="7905393" cy="790539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4572476" y="6325791"/>
            <a:ext cx="350520" cy="438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2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444" y="4074676"/>
            <a:ext cx="7905393" cy="790539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139821" y="4843582"/>
            <a:ext cx="350520" cy="438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2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444" y="4074676"/>
            <a:ext cx="7905393" cy="790539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07047" y="6325791"/>
            <a:ext cx="350520" cy="438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2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750" dirty="0"/>
          </a:p>
        </p:txBody>
      </p:sp>
      <p:sp>
        <p:nvSpPr>
          <p:cNvPr id="12" name="Text 7"/>
          <p:cNvSpPr/>
          <p:nvPr/>
        </p:nvSpPr>
        <p:spPr>
          <a:xfrm>
            <a:off x="1581745" y="4520327"/>
            <a:ext cx="2475071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Execution Time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6595467" y="3334583"/>
            <a:ext cx="1439228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Speedup</a:t>
            </a:r>
            <a:endParaRPr lang="en-US" sz="2000" dirty="0"/>
          </a:p>
        </p:txBody>
      </p:sp>
      <p:sp>
        <p:nvSpPr>
          <p:cNvPr id="14" name="Text 9"/>
          <p:cNvSpPr/>
          <p:nvPr/>
        </p:nvSpPr>
        <p:spPr>
          <a:xfrm>
            <a:off x="10982563" y="4520327"/>
            <a:ext cx="1656755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Efficiency</a:t>
            </a:r>
            <a:endParaRPr 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735" y="581144"/>
            <a:ext cx="8396049" cy="660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Challenges and Solutions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39735" y="1664256"/>
            <a:ext cx="13150929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Several challenges were identified during development.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39735" y="2240161"/>
            <a:ext cx="13150929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Handling large graphs is addressed with METIS and MPI. Balancing objectives uses the heuristic.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39735" y="2816066"/>
            <a:ext cx="13150929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Correctness is ensured through synchronization mechanisms.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1949172" y="5528191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Large Graphs</a:t>
            </a:r>
            <a:endParaRPr lang="en-US" sz="20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3841" y="3391972"/>
            <a:ext cx="4602718" cy="460271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5570101" y="5218628"/>
            <a:ext cx="316230" cy="395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2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9933503" y="4298275"/>
            <a:ext cx="3508058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Balancing Objectives</a:t>
            </a:r>
            <a:endParaRPr lang="en-US" sz="20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841" y="3391972"/>
            <a:ext cx="4602718" cy="460271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190428" y="4259818"/>
            <a:ext cx="316230" cy="395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2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450" dirty="0"/>
          </a:p>
        </p:txBody>
      </p:sp>
      <p:sp>
        <p:nvSpPr>
          <p:cNvPr id="12" name="Text 8"/>
          <p:cNvSpPr/>
          <p:nvPr/>
        </p:nvSpPr>
        <p:spPr>
          <a:xfrm>
            <a:off x="9933503" y="6758107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Correctness</a:t>
            </a:r>
            <a:endParaRPr lang="en-US" sz="20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841" y="3391972"/>
            <a:ext cx="4602718" cy="460271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710607" y="7008495"/>
            <a:ext cx="316230" cy="395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2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7905"/>
            <a:ext cx="88080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Applications and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0031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algorithm has practical applications in various domains.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1183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These include drone delivery systems and traffic management. It also applies to social networks.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7364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impact is optimizing routes and improving efficiency.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4354473"/>
            <a:ext cx="2152055" cy="80795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3894892" y="464629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5357217" y="4581287"/>
            <a:ext cx="25798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Drone Delivery</a:t>
            </a:r>
            <a:endParaRPr lang="en-US" sz="2200" dirty="0"/>
          </a:p>
        </p:txBody>
      </p:sp>
      <p:sp>
        <p:nvSpPr>
          <p:cNvPr id="9" name="Shape 6"/>
          <p:cNvSpPr/>
          <p:nvPr/>
        </p:nvSpPr>
        <p:spPr>
          <a:xfrm>
            <a:off x="5187077" y="5175528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BCDBD4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5219105"/>
            <a:ext cx="4304109" cy="80795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3894892" y="542377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500" dirty="0"/>
          </a:p>
        </p:txBody>
      </p:sp>
      <p:sp>
        <p:nvSpPr>
          <p:cNvPr id="12" name="Text 8"/>
          <p:cNvSpPr/>
          <p:nvPr/>
        </p:nvSpPr>
        <p:spPr>
          <a:xfrm>
            <a:off x="6433304" y="5445919"/>
            <a:ext cx="37311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Traffic Management</a:t>
            </a:r>
            <a:endParaRPr lang="en-US" sz="2200" dirty="0"/>
          </a:p>
        </p:txBody>
      </p:sp>
      <p:sp>
        <p:nvSpPr>
          <p:cNvPr id="13" name="Shape 9"/>
          <p:cNvSpPr/>
          <p:nvPr/>
        </p:nvSpPr>
        <p:spPr>
          <a:xfrm>
            <a:off x="6263164" y="6040160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BCDBD4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6083737"/>
            <a:ext cx="6456164" cy="80795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3894773" y="628840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500" dirty="0"/>
          </a:p>
        </p:txBody>
      </p:sp>
      <p:sp>
        <p:nvSpPr>
          <p:cNvPr id="16" name="Text 11"/>
          <p:cNvSpPr/>
          <p:nvPr/>
        </p:nvSpPr>
        <p:spPr>
          <a:xfrm>
            <a:off x="7509272" y="6310551"/>
            <a:ext cx="29221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Social Networks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2025-04-21T15:48:35Z</dcterms:created>
  <dcterms:modified xsi:type="dcterms:W3CDTF">2025-04-21T15:48:35Z</dcterms:modified>
</cp:coreProperties>
</file>